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79" r:id="rId3"/>
    <p:sldId id="280" r:id="rId4"/>
    <p:sldId id="287" r:id="rId5"/>
    <p:sldId id="293" r:id="rId6"/>
    <p:sldId id="263" r:id="rId7"/>
    <p:sldId id="260" r:id="rId8"/>
    <p:sldId id="272" r:id="rId9"/>
    <p:sldId id="281" r:id="rId10"/>
    <p:sldId id="289" r:id="rId11"/>
    <p:sldId id="258" r:id="rId12"/>
    <p:sldId id="295" r:id="rId13"/>
    <p:sldId id="288" r:id="rId14"/>
    <p:sldId id="285" r:id="rId15"/>
    <p:sldId id="259" r:id="rId16"/>
    <p:sldId id="269" r:id="rId17"/>
    <p:sldId id="291" r:id="rId18"/>
    <p:sldId id="294" r:id="rId19"/>
    <p:sldId id="274" r:id="rId20"/>
    <p:sldId id="265" r:id="rId21"/>
    <p:sldId id="267" r:id="rId22"/>
    <p:sldId id="262" r:id="rId23"/>
    <p:sldId id="283" r:id="rId24"/>
    <p:sldId id="275" r:id="rId25"/>
    <p:sldId id="271" r:id="rId26"/>
    <p:sldId id="270" r:id="rId27"/>
    <p:sldId id="266" r:id="rId28"/>
    <p:sldId id="292" r:id="rId29"/>
    <p:sldId id="276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628" y="770467"/>
            <a:ext cx="8086725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0634" y="4198409"/>
            <a:ext cx="692115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976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5418668"/>
            <a:ext cx="8085582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9144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7492" y="5909735"/>
            <a:ext cx="6922008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919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299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7963" y="695325"/>
            <a:ext cx="1971675" cy="4800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644" y="714376"/>
            <a:ext cx="5800725" cy="5400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97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6903"/>
          </a:xfrm>
        </p:spPr>
        <p:txBody>
          <a:bodyPr anchor="b">
            <a:norm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086188"/>
            <a:ext cx="2057400" cy="365125"/>
          </a:xfr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fld id="{53299635-0554-4348-B7B2-219799B15B44}" type="datetime1">
              <a:rPr lang="en-US" smtClean="0"/>
              <a:t>3/11/2018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086188"/>
            <a:ext cx="3086100" cy="365125"/>
          </a:xfrm>
        </p:spPr>
        <p:txBody>
          <a:bodyPr/>
          <a:lstStyle>
            <a:lvl1pPr>
              <a:defRPr sz="1100" b="1"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49590" y="6086188"/>
            <a:ext cx="365760" cy="274320"/>
          </a:xfrm>
        </p:spPr>
        <p:txBody>
          <a:bodyPr/>
          <a:lstStyle>
            <a:lvl1pPr algn="ctr">
              <a:defRPr sz="1100" b="1">
                <a:solidFill>
                  <a:schemeClr val="tx1"/>
                </a:solidFill>
                <a:latin typeface="+mj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457200" y="365126"/>
            <a:ext cx="8229600" cy="61603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40253" y="1182029"/>
            <a:ext cx="787509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 userDrawn="1"/>
        </p:nvGrpSpPr>
        <p:grpSpPr>
          <a:xfrm>
            <a:off x="557992" y="6268749"/>
            <a:ext cx="1898073" cy="540327"/>
            <a:chOff x="1627476" y="4565948"/>
            <a:chExt cx="1898073" cy="540327"/>
          </a:xfrm>
        </p:grpSpPr>
        <p:sp>
          <p:nvSpPr>
            <p:cNvPr id="14" name="Rectangle 13"/>
            <p:cNvSpPr/>
            <p:nvPr userDrawn="1"/>
          </p:nvSpPr>
          <p:spPr>
            <a:xfrm>
              <a:off x="1627476" y="4565948"/>
              <a:ext cx="1898073" cy="540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9737" y="4646324"/>
              <a:ext cx="563723" cy="379574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19" b="26894"/>
            <a:stretch/>
          </p:blipFill>
          <p:spPr>
            <a:xfrm>
              <a:off x="2273460" y="4664703"/>
              <a:ext cx="1169827" cy="342815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 userDrawn="1"/>
        </p:nvGrpSpPr>
        <p:grpSpPr>
          <a:xfrm>
            <a:off x="6306690" y="136284"/>
            <a:ext cx="2294385" cy="461405"/>
            <a:chOff x="5892512" y="214925"/>
            <a:chExt cx="1988127" cy="39981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5892512" y="214925"/>
              <a:ext cx="1988127" cy="3998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3040" y="232126"/>
              <a:ext cx="1827070" cy="365414"/>
            </a:xfrm>
            <a:prstGeom prst="rect">
              <a:avLst/>
            </a:prstGeom>
          </p:spPr>
        </p:pic>
      </p:grpSp>
      <p:sp>
        <p:nvSpPr>
          <p:cNvPr id="23" name="Text Placeholder 2"/>
          <p:cNvSpPr>
            <a:spLocks noGrp="1"/>
          </p:cNvSpPr>
          <p:nvPr>
            <p:ph idx="1"/>
          </p:nvPr>
        </p:nvSpPr>
        <p:spPr>
          <a:xfrm>
            <a:off x="628650" y="1397017"/>
            <a:ext cx="7886700" cy="45881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2830401" y="6377700"/>
            <a:ext cx="34831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https://github.com/uwescience/pulse2percept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928610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4320" indent="-182880">
              <a:buFont typeface="Arial" panose="020B0604020202020204" pitchFamily="34" charset="0"/>
              <a:buChar char="•"/>
              <a:defRPr/>
            </a:lvl1pPr>
            <a:lvl2pPr marL="640080" indent="-274320">
              <a:buFont typeface="Arial" panose="020B0604020202020204" pitchFamily="34" charset="0"/>
              <a:buChar char="•"/>
              <a:defRPr/>
            </a:lvl2pPr>
            <a:lvl3pPr marL="914400" indent="-182880">
              <a:buFont typeface="Arial" panose="020B0604020202020204" pitchFamily="34" charset="0"/>
              <a:buChar char="•"/>
              <a:defRPr/>
            </a:lvl3pPr>
            <a:lvl4pPr marL="1371600" indent="-182880">
              <a:buFont typeface="Arial" panose="020B0604020202020204" pitchFamily="34" charset="0"/>
              <a:buChar char="•"/>
              <a:defRPr/>
            </a:lvl4pPr>
            <a:lvl5pPr marL="1828800" indent="-18288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47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628" y="767419"/>
            <a:ext cx="8085582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0634" y="4187275"/>
            <a:ext cx="6919722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46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0092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3806190" cy="403098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7738" y="1729740"/>
            <a:ext cx="3806190" cy="403098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29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492" y="2032000"/>
            <a:ext cx="380619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492" y="2736150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66310" y="2029968"/>
            <a:ext cx="380619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6310" y="2734056"/>
            <a:ext cx="380619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94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70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92919" y="1698021"/>
            <a:ext cx="8079581" cy="1583627"/>
          </a:xfrm>
        </p:spPr>
        <p:txBody>
          <a:bodyPr>
            <a:noAutofit/>
          </a:bodyPr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92919" y="3406142"/>
            <a:ext cx="8079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5723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952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15000" y="0"/>
            <a:ext cx="3429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196053" y="542282"/>
            <a:ext cx="253746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762000"/>
            <a:ext cx="4572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06987" y="2511813"/>
            <a:ext cx="254889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62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009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7206" y="1719591"/>
            <a:ext cx="8065294" cy="4039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4350" y="6412447"/>
            <a:ext cx="3086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D8293364-163C-41C0-A17D-A00AB392C591}" type="datetimeFigureOut">
              <a:rPr lang="en-US" smtClean="0"/>
              <a:t>3/11/2018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0" y="6554697"/>
            <a:ext cx="37719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41193" y="5829748"/>
            <a:ext cx="219456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94D6406F-58DC-4438-B4BA-470DB2FE7752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92919" y="1577340"/>
            <a:ext cx="80795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5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5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371600" indent="-1828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alleninstitute.github.io/bmtk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ni-open-ieegatlas.research.mcgill.ca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rtex-lab/Suite2P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cortex-lab/KiloSort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bingbrunton.com/data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uwescience/pulse2percept" TargetMode="Externa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6.png"/><Relationship Id="rId5" Type="http://schemas.openxmlformats.org/officeDocument/2006/relationships/image" Target="../media/image15.emf"/><Relationship Id="rId4" Type="http://schemas.openxmlformats.org/officeDocument/2006/relationships/hyperlink" Target="https://uwescience.github.io/pulse2percept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1/273128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FeeLab/seqNMF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biorxiv.org/content/early/2017/12/04/220558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://nirumaheswaranathan.com/research/deepretina_cosyne2018.pdf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://www.pnas.org/content/pnas/112/15/4690.full.pdf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hyperlink" Target="https://arxiv.org/pdf/1710.06487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COSYNE 2018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Neuroinformatics 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Brain Modeling Toolkit (BMTK)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open-source software </a:t>
            </a:r>
            <a:r>
              <a:rPr lang="en-US" dirty="0"/>
              <a:t>package for creating and simulating large-scale brain </a:t>
            </a:r>
            <a:r>
              <a:rPr lang="en-US" dirty="0" smtClean="0"/>
              <a:t>models (Python)</a:t>
            </a:r>
          </a:p>
          <a:p>
            <a:r>
              <a:rPr lang="en-US" dirty="0"/>
              <a:t>supports building, simulation and analysis of models of different levels of resolution </a:t>
            </a:r>
            <a:r>
              <a:rPr lang="en-US" dirty="0" smtClean="0"/>
              <a:t>including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iophysically </a:t>
            </a:r>
            <a:r>
              <a:rPr lang="en-US" dirty="0"/>
              <a:t>detailed </a:t>
            </a:r>
            <a:r>
              <a:rPr lang="en-US" dirty="0" smtClean="0"/>
              <a:t>networks (NEURON)</a:t>
            </a:r>
          </a:p>
          <a:p>
            <a:pPr lvl="1"/>
            <a:r>
              <a:rPr lang="en-US" dirty="0" smtClean="0"/>
              <a:t>point </a:t>
            </a:r>
            <a:r>
              <a:rPr lang="en-US" dirty="0"/>
              <a:t>neuron </a:t>
            </a:r>
            <a:r>
              <a:rPr lang="en-US" dirty="0" smtClean="0"/>
              <a:t>networks (NEST)</a:t>
            </a:r>
            <a:endParaRPr lang="en-US" dirty="0"/>
          </a:p>
          <a:p>
            <a:pPr lvl="1"/>
            <a:r>
              <a:rPr lang="en-US" dirty="0"/>
              <a:t>p</a:t>
            </a:r>
            <a:r>
              <a:rPr lang="en-US" dirty="0" smtClean="0"/>
              <a:t>opulation-level networks (</a:t>
            </a:r>
            <a:r>
              <a:rPr lang="en-US" dirty="0" err="1" smtClean="0"/>
              <a:t>DiPDE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m</a:t>
            </a:r>
            <a:r>
              <a:rPr lang="en-US" dirty="0" smtClean="0"/>
              <a:t>achine-learning networks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alleninstitute.github.io/bmtk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Allen Institute for Brain Science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4826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Intracranial EEG atlas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Multicenter </a:t>
            </a:r>
            <a:r>
              <a:rPr lang="en-US" dirty="0"/>
              <a:t>study </a:t>
            </a:r>
            <a:r>
              <a:rPr lang="en-US" dirty="0" smtClean="0"/>
              <a:t>to provide an </a:t>
            </a:r>
            <a:r>
              <a:rPr lang="en-US" dirty="0"/>
              <a:t>atlas of normal intracranial EEG of the human brain during </a:t>
            </a:r>
            <a:r>
              <a:rPr lang="en-US" dirty="0" smtClean="0"/>
              <a:t>wakefulness</a:t>
            </a:r>
          </a:p>
          <a:p>
            <a:pPr lvl="1"/>
            <a:r>
              <a:rPr lang="en-US" dirty="0"/>
              <a:t>1785 channels with normal brain activity from 106 </a:t>
            </a:r>
            <a:r>
              <a:rPr lang="en-US" dirty="0" smtClean="0"/>
              <a:t>subjects</a:t>
            </a:r>
          </a:p>
          <a:p>
            <a:pPr lvl="1"/>
            <a:r>
              <a:rPr lang="en-US" dirty="0" smtClean="0"/>
              <a:t>registered </a:t>
            </a:r>
            <a:r>
              <a:rPr lang="en-US" dirty="0"/>
              <a:t>to a common stereotaxic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filtered, visualized and selected by brain region and electrode </a:t>
            </a:r>
            <a:r>
              <a:rPr lang="en-US" dirty="0" smtClean="0"/>
              <a:t>type</a:t>
            </a:r>
          </a:p>
          <a:p>
            <a:r>
              <a:rPr lang="en-US" dirty="0" smtClean="0"/>
              <a:t>The </a:t>
            </a:r>
            <a:r>
              <a:rPr lang="en-US" dirty="0" smtClean="0"/>
              <a:t>atlas provides a normative baseline against which clinical EEGs can be compared, and is available as an open web resource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mni-open-ieegatlas.research.mcgill.ca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Frauscher</a:t>
            </a:r>
            <a:r>
              <a:rPr lang="en-US" sz="1600" dirty="0" smtClean="0"/>
              <a:t> et al. (McGill)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353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577" y="2083707"/>
            <a:ext cx="4640215" cy="278412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Drift correction for electrophysiology and two-photon calcium imaging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39"/>
            <a:ext cx="4064508" cy="4805531"/>
          </a:xfrm>
        </p:spPr>
        <p:txBody>
          <a:bodyPr>
            <a:normAutofit/>
          </a:bodyPr>
          <a:lstStyle/>
          <a:p>
            <a:r>
              <a:rPr lang="en-US" sz="1800" dirty="0" smtClean="0"/>
              <a:t>Vertical drift (Z-drift) is a major confound for neural recordings during behavior</a:t>
            </a:r>
          </a:p>
          <a:p>
            <a:pPr lvl="1"/>
            <a:r>
              <a:rPr lang="en-US" sz="1400" dirty="0" smtClean="0"/>
              <a:t>brain floats in liquid</a:t>
            </a:r>
          </a:p>
          <a:p>
            <a:pPr lvl="1"/>
            <a:r>
              <a:rPr lang="en-US" sz="1400" dirty="0" smtClean="0"/>
              <a:t>movement up to 20um typical</a:t>
            </a:r>
          </a:p>
          <a:p>
            <a:pPr lvl="1"/>
            <a:r>
              <a:rPr lang="en-US" sz="1400" dirty="0" smtClean="0"/>
              <a:t>=&gt; creates apparent change in the activity of recorded neurons</a:t>
            </a:r>
          </a:p>
          <a:p>
            <a:r>
              <a:rPr lang="en-US" sz="1800" dirty="0" smtClean="0"/>
              <a:t>Method to discover and correct drift:</a:t>
            </a:r>
          </a:p>
          <a:p>
            <a:pPr lvl="1"/>
            <a:r>
              <a:rPr lang="en-US" sz="1400" dirty="0" smtClean="0"/>
              <a:t>align to densely-scanned reference volume (z-stack)</a:t>
            </a:r>
          </a:p>
          <a:p>
            <a:pPr lvl="1"/>
            <a:r>
              <a:rPr lang="en-US" sz="1400" dirty="0" smtClean="0"/>
              <a:t>estimate from a nonfunctional channel (e.g. </a:t>
            </a:r>
            <a:r>
              <a:rPr lang="en-US" sz="1400" dirty="0" err="1" smtClean="0"/>
              <a:t>tdTomato</a:t>
            </a:r>
            <a:r>
              <a:rPr lang="en-US" sz="1400" dirty="0"/>
              <a:t> </a:t>
            </a:r>
            <a:r>
              <a:rPr lang="en-US" sz="1400" dirty="0" smtClean="0"/>
              <a:t>expressed in a neuronal subclass)</a:t>
            </a:r>
          </a:p>
          <a:p>
            <a:pPr lvl="1"/>
            <a:r>
              <a:rPr lang="en-US" sz="1400" dirty="0" smtClean="0"/>
              <a:t>estimate from changes in the shape of identified cells in functional recordings</a:t>
            </a:r>
          </a:p>
          <a:p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github.com/cortex-lab/Suite2P</a:t>
            </a:r>
            <a:endParaRPr lang="en-US" sz="1800" dirty="0" smtClean="0"/>
          </a:p>
          <a:p>
            <a:r>
              <a:rPr lang="en-US" sz="1800" dirty="0">
                <a:hlinkClick r:id="rId4"/>
              </a:rPr>
              <a:t>https://</a:t>
            </a:r>
            <a:r>
              <a:rPr lang="en-US" sz="1800" dirty="0" smtClean="0">
                <a:hlinkClick r:id="rId4"/>
              </a:rPr>
              <a:t>github.com/cortex-lab/KiloSort</a:t>
            </a:r>
            <a:endParaRPr lang="en-US" sz="1800" dirty="0" smtClean="0"/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Pachitariu</a:t>
            </a:r>
            <a:r>
              <a:rPr lang="en-US" sz="1600" dirty="0" smtClean="0"/>
              <a:t> et al. (HHMI </a:t>
            </a:r>
            <a:r>
              <a:rPr lang="en-US" sz="1600" dirty="0" err="1" smtClean="0"/>
              <a:t>Janelia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222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600" b="1" dirty="0" smtClean="0"/>
              <a:t>Annotated joints in long-term </a:t>
            </a:r>
            <a:r>
              <a:rPr lang="en-US" sz="4600" b="1" dirty="0" err="1" smtClean="0"/>
              <a:t>ECoG</a:t>
            </a:r>
            <a:endParaRPr lang="en-US" sz="46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0623" y="2061044"/>
            <a:ext cx="3806190" cy="4030980"/>
          </a:xfrm>
        </p:spPr>
        <p:txBody>
          <a:bodyPr/>
          <a:lstStyle/>
          <a:p>
            <a:r>
              <a:rPr lang="en-US" dirty="0" smtClean="0"/>
              <a:t>AJILE dataset</a:t>
            </a:r>
          </a:p>
          <a:p>
            <a:pPr lvl="1"/>
            <a:r>
              <a:rPr lang="en-US" dirty="0" smtClean="0"/>
              <a:t>naturalistic long-term </a:t>
            </a:r>
            <a:r>
              <a:rPr lang="en-US" dirty="0" err="1" smtClean="0"/>
              <a:t>ECoG</a:t>
            </a:r>
            <a:r>
              <a:rPr lang="en-US" dirty="0" smtClean="0"/>
              <a:t> recordings with simultaneous upper body joint locations</a:t>
            </a:r>
          </a:p>
          <a:p>
            <a:pPr lvl="1"/>
            <a:r>
              <a:rPr lang="en-US" dirty="0" smtClean="0"/>
              <a:t>4 subjects</a:t>
            </a:r>
          </a:p>
          <a:p>
            <a:pPr lvl="2"/>
            <a:r>
              <a:rPr lang="en-US" dirty="0" smtClean="0"/>
              <a:t>each with ~ 1 week of continuous </a:t>
            </a:r>
            <a:r>
              <a:rPr lang="en-US" dirty="0" err="1" smtClean="0"/>
              <a:t>ECoG</a:t>
            </a:r>
            <a:r>
              <a:rPr lang="en-US" dirty="0" smtClean="0"/>
              <a:t> recording with 82-96 channels</a:t>
            </a:r>
          </a:p>
          <a:p>
            <a:pPr lvl="2"/>
            <a:r>
              <a:rPr lang="en-US" dirty="0" smtClean="0"/>
              <a:t>60 million frames, 560 hours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www.bingbrunton.com/data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17463" t="21015" r="66232" b="21530"/>
          <a:stretch/>
        </p:blipFill>
        <p:spPr>
          <a:xfrm>
            <a:off x="4757738" y="1859312"/>
            <a:ext cx="3806825" cy="3772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Brunton</a:t>
            </a:r>
            <a:r>
              <a:rPr lang="en-US" sz="1600" dirty="0" smtClean="0"/>
              <a:t> (UW)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8477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pulse2percept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7206" y="1719592"/>
            <a:ext cx="8065294" cy="235475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BSD-licensed Python-based simulation framework for bionic </a:t>
            </a:r>
            <a:r>
              <a:rPr lang="en-US" dirty="0" smtClean="0"/>
              <a:t>vision</a:t>
            </a:r>
          </a:p>
          <a:p>
            <a:pPr lvl="1"/>
            <a:r>
              <a:rPr lang="en-US" dirty="0" smtClean="0"/>
              <a:t>What’s it like to see the world with a bionic eye?</a:t>
            </a:r>
          </a:p>
          <a:p>
            <a:pPr lvl="1"/>
            <a:endParaRPr lang="en-US" dirty="0"/>
          </a:p>
          <a:p>
            <a:r>
              <a:rPr lang="en-US" dirty="0" smtClean="0"/>
              <a:t>Code: </a:t>
            </a:r>
            <a:r>
              <a:rPr lang="en-US" dirty="0" smtClean="0">
                <a:hlinkClick r:id="rId3"/>
              </a:rPr>
              <a:t>https://github.com/uwescience/pulse2percept</a:t>
            </a:r>
            <a:endParaRPr lang="en-US" dirty="0" smtClean="0"/>
          </a:p>
          <a:p>
            <a:r>
              <a:rPr lang="en-US" dirty="0" smtClean="0"/>
              <a:t>Docs: </a:t>
            </a:r>
            <a:r>
              <a:rPr lang="en-US" dirty="0" smtClean="0">
                <a:hlinkClick r:id="rId4"/>
              </a:rPr>
              <a:t>https://uwescience.github.io/pulse2percept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 pip install pulse2percept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272560" y="512186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72560" y="4752530"/>
            <a:ext cx="12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implant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699675" y="4999116"/>
            <a:ext cx="1263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percept</a:t>
            </a:r>
            <a:endParaRPr lang="en-US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663420" y="4683712"/>
            <a:ext cx="2026920" cy="135636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pulse2percept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2272560" y="560192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5690340" y="5361892"/>
            <a:ext cx="13716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72560" y="5232589"/>
            <a:ext cx="129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stimulus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853" y="4227925"/>
            <a:ext cx="1424442" cy="1123945"/>
          </a:xfrm>
          <a:prstGeom prst="rect">
            <a:avLst/>
          </a:prstGeom>
        </p:spPr>
      </p:pic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820714" y="5417255"/>
            <a:ext cx="1188720" cy="541607"/>
            <a:chOff x="3347081" y="2697244"/>
            <a:chExt cx="1404852" cy="640080"/>
          </a:xfrm>
        </p:grpSpPr>
        <p:grpSp>
          <p:nvGrpSpPr>
            <p:cNvPr id="14" name="Group 13"/>
            <p:cNvGrpSpPr/>
            <p:nvPr/>
          </p:nvGrpSpPr>
          <p:grpSpPr>
            <a:xfrm>
              <a:off x="3483714" y="2697244"/>
              <a:ext cx="196478" cy="640080"/>
              <a:chOff x="1300234" y="3056254"/>
              <a:chExt cx="196478" cy="640080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300234" y="3056254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1398058" y="3373467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88292" y="2697244"/>
              <a:ext cx="196478" cy="640080"/>
              <a:chOff x="1300234" y="3056254"/>
              <a:chExt cx="196478" cy="640080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300234" y="3056254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1398058" y="3373467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4092870" y="2697244"/>
              <a:ext cx="196478" cy="640080"/>
              <a:chOff x="1300234" y="3056254"/>
              <a:chExt cx="196478" cy="640080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300234" y="3056254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1398058" y="3373467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397448" y="2697244"/>
              <a:ext cx="196478" cy="640080"/>
              <a:chOff x="1300234" y="3056254"/>
              <a:chExt cx="196478" cy="640080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300234" y="3056254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1398058" y="3373467"/>
                <a:ext cx="98654" cy="322867"/>
              </a:xfrm>
              <a:prstGeom prst="rect">
                <a:avLst/>
              </a:prstGeom>
              <a:solidFill>
                <a:srgbClr val="8E8E8E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18" name="Straight Connector 17"/>
            <p:cNvCxnSpPr/>
            <p:nvPr/>
          </p:nvCxnSpPr>
          <p:spPr>
            <a:xfrm>
              <a:off x="3347081" y="3013939"/>
              <a:ext cx="1404852" cy="0"/>
            </a:xfrm>
            <a:prstGeom prst="line">
              <a:avLst/>
            </a:prstGeom>
            <a:ln w="317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0" t="12386" r="11447" b="12631"/>
          <a:stretch/>
        </p:blipFill>
        <p:spPr>
          <a:xfrm>
            <a:off x="7226465" y="4924851"/>
            <a:ext cx="1255108" cy="842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05" y="5169927"/>
            <a:ext cx="729950" cy="7299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670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97"/>
    </mc:Choice>
    <mc:Fallback xmlns="">
      <p:transition spd="slow" advTm="5249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2919" y="499533"/>
            <a:ext cx="8079581" cy="1207347"/>
          </a:xfrm>
        </p:spPr>
        <p:txBody>
          <a:bodyPr>
            <a:normAutofit/>
          </a:bodyPr>
          <a:lstStyle/>
          <a:p>
            <a:r>
              <a:rPr lang="en-US" dirty="0" err="1" smtClean="0"/>
              <a:t>seqNMF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91"/>
          <a:stretch/>
        </p:blipFill>
        <p:spPr>
          <a:xfrm>
            <a:off x="4312920" y="2743959"/>
            <a:ext cx="4571683" cy="3782638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92919" y="1775460"/>
            <a:ext cx="8079582" cy="1059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Major </a:t>
            </a:r>
            <a:r>
              <a:rPr lang="en-US" sz="2000" dirty="0"/>
              <a:t>challenge: to identify interpretable, low-dimensional features that capture the dynamics of large-scale neural recordings</a:t>
            </a:r>
          </a:p>
          <a:p>
            <a:pPr lvl="1"/>
            <a:r>
              <a:rPr lang="en-US" sz="1800" dirty="0"/>
              <a:t>PCA and NMF can’t capture dynamics that include repeated patterns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2919" y="3040380"/>
            <a:ext cx="3713321" cy="32308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 smtClean="0"/>
              <a:t>seqNMF</a:t>
            </a:r>
            <a:r>
              <a:rPr lang="en-US" sz="2000" dirty="0" smtClean="0"/>
              <a:t>: regularized convolutional NMF</a:t>
            </a:r>
          </a:p>
          <a:p>
            <a:pPr lvl="1"/>
            <a:r>
              <a:rPr lang="en-US" sz="1600" dirty="0" smtClean="0"/>
              <a:t>regular NMF: each pattern represented by a single vector</a:t>
            </a:r>
          </a:p>
          <a:p>
            <a:pPr lvl="1"/>
            <a:r>
              <a:rPr lang="en-US" sz="1600" dirty="0" smtClean="0"/>
              <a:t>convolutional NMF: exemplar pattern represented over brief period of time</a:t>
            </a:r>
          </a:p>
          <a:p>
            <a:pPr lvl="1"/>
            <a:r>
              <a:rPr lang="en-US" sz="1600" dirty="0" smtClean="0"/>
              <a:t>regularization: penalize duplicated factors</a:t>
            </a:r>
          </a:p>
          <a:p>
            <a:r>
              <a:rPr lang="en-US" sz="2000" dirty="0" smtClean="0">
                <a:hlinkClick r:id="rId3"/>
              </a:rPr>
              <a:t>https</a:t>
            </a:r>
            <a:r>
              <a:rPr lang="en-US" sz="2000" dirty="0">
                <a:hlinkClick r:id="rId3"/>
              </a:rPr>
              <a:t>://doi.org/10.1101/273128</a:t>
            </a:r>
            <a:endParaRPr lang="en-US" sz="2000" dirty="0"/>
          </a:p>
          <a:p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github.com/FeeLab/seqNMF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Mackevicius</a:t>
            </a:r>
            <a:r>
              <a:rPr lang="en-US" sz="1600" dirty="0"/>
              <a:t> </a:t>
            </a:r>
            <a:r>
              <a:rPr lang="en-US" sz="1600" dirty="0" smtClean="0"/>
              <a:t>et al. </a:t>
            </a:r>
            <a:r>
              <a:rPr lang="en-US" sz="1600" dirty="0" smtClean="0"/>
              <a:t>(MIT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68284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Experimental-theoretical matchmaking (aka speed dating)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313" y="1629616"/>
            <a:ext cx="3788791" cy="5051722"/>
          </a:xfrm>
        </p:spPr>
      </p:pic>
    </p:spTree>
    <p:extLst>
      <p:ext uri="{BB962C8B-B14F-4D97-AF65-F5344CB8AC3E}">
        <p14:creationId xmlns:p14="http://schemas.microsoft.com/office/powerpoint/2010/main" val="255173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/>
              <a:t>LARGE-SCALE DATA ANALYSIS</a:t>
            </a:r>
            <a:endParaRPr lang="en-US" sz="5400" dirty="0"/>
          </a:p>
        </p:txBody>
      </p:sp>
      <p:pic>
        <p:nvPicPr>
          <p:cNvPr id="6" name="Content Placeholder 6"/>
          <p:cNvPicPr>
            <a:picLocks noChangeAspect="1"/>
          </p:cNvPicPr>
          <p:nvPr/>
        </p:nvPicPr>
        <p:blipFill rotWithShape="1">
          <a:blip r:embed="rId2"/>
          <a:srcRect l="18478" t="38019" r="59928" b="47295"/>
          <a:stretch/>
        </p:blipFill>
        <p:spPr>
          <a:xfrm>
            <a:off x="674279" y="3431146"/>
            <a:ext cx="7898221" cy="151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Inhibitory control of correlated intrinsic variability in cortical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7492" y="1729739"/>
            <a:ext cx="3761949" cy="4805531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reproduced the zoo of cortical dynamics in 63 datasets using a single biophysical model</a:t>
            </a:r>
          </a:p>
          <a:p>
            <a:pPr lvl="1"/>
            <a:r>
              <a:rPr lang="en-US" dirty="0" smtClean="0"/>
              <a:t>rats, mice, gerbils</a:t>
            </a:r>
          </a:p>
          <a:p>
            <a:pPr lvl="1"/>
            <a:r>
              <a:rPr lang="en-US" dirty="0" smtClean="0"/>
              <a:t>different sensory modalities (V1, A1)</a:t>
            </a:r>
          </a:p>
          <a:p>
            <a:pPr lvl="1"/>
            <a:r>
              <a:rPr lang="en-US" dirty="0" smtClean="0"/>
              <a:t>different behavioral states (awake, under one of several anesthetic agents)</a:t>
            </a:r>
          </a:p>
          <a:p>
            <a:r>
              <a:rPr lang="en-US" dirty="0" smtClean="0"/>
              <a:t>spiking neural network</a:t>
            </a:r>
          </a:p>
          <a:p>
            <a:pPr lvl="1"/>
            <a:r>
              <a:rPr lang="en-US" dirty="0" smtClean="0"/>
              <a:t>nonselective feedback inhibition</a:t>
            </a:r>
          </a:p>
          <a:p>
            <a:pPr lvl="1"/>
            <a:r>
              <a:rPr lang="en-US" dirty="0" smtClean="0"/>
              <a:t>single-neuron adaptation currents</a:t>
            </a:r>
          </a:p>
          <a:p>
            <a:pPr lvl="1"/>
            <a:r>
              <a:rPr lang="en-US" dirty="0" smtClean="0"/>
              <a:t>random connectivity (sparse)</a:t>
            </a:r>
          </a:p>
          <a:p>
            <a:endParaRPr lang="en-US" dirty="0" smtClean="0"/>
          </a:p>
          <a:p>
            <a:r>
              <a:rPr lang="en-US" dirty="0" smtClean="0"/>
              <a:t>inhibition matters the most</a:t>
            </a:r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857" y="1729740"/>
            <a:ext cx="4274395" cy="287811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r="2397" b="55033"/>
          <a:stretch/>
        </p:blipFill>
        <p:spPr>
          <a:xfrm>
            <a:off x="4269441" y="4712299"/>
            <a:ext cx="4303059" cy="18946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Stringer (HHMI </a:t>
            </a:r>
            <a:r>
              <a:rPr lang="en-US" sz="1600" dirty="0" err="1" smtClean="0"/>
              <a:t>Janelia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0557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Organization of neural population code in mouse visual system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8065008" cy="1278504"/>
          </a:xfrm>
        </p:spPr>
        <p:txBody>
          <a:bodyPr/>
          <a:lstStyle/>
          <a:p>
            <a:r>
              <a:rPr lang="en-US" dirty="0" smtClean="0"/>
              <a:t>Population decoding of Allen Brain Observatory visual cortex dataset</a:t>
            </a:r>
          </a:p>
          <a:p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www.biorxiv.org/content/early/2017/12/04/220558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Esfahany</a:t>
            </a:r>
            <a:r>
              <a:rPr lang="en-US" sz="1600" dirty="0" smtClean="0"/>
              <a:t> et al. (Stony Brook)</a:t>
            </a:r>
            <a:endParaRPr lang="en-US" sz="16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8696" t="17150" r="59203" b="6586"/>
          <a:stretch/>
        </p:blipFill>
        <p:spPr>
          <a:xfrm>
            <a:off x="1582482" y="2573548"/>
            <a:ext cx="6236300" cy="41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COSYNE continent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11" y="1672880"/>
            <a:ext cx="4868724" cy="4868724"/>
          </a:xfrm>
        </p:spPr>
      </p:pic>
    </p:spTree>
    <p:extLst>
      <p:ext uri="{BB962C8B-B14F-4D97-AF65-F5344CB8AC3E}">
        <p14:creationId xmlns:p14="http://schemas.microsoft.com/office/powerpoint/2010/main" val="3739051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32" y="288029"/>
            <a:ext cx="8291915" cy="6218936"/>
          </a:xfrm>
        </p:spPr>
      </p:pic>
    </p:spTree>
    <p:extLst>
      <p:ext uri="{BB962C8B-B14F-4D97-AF65-F5344CB8AC3E}">
        <p14:creationId xmlns:p14="http://schemas.microsoft.com/office/powerpoint/2010/main" val="174351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People got stuck in Denver </a:t>
            </a:r>
            <a:r>
              <a:rPr lang="en-US" dirty="0" smtClean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pic>
        <p:nvPicPr>
          <p:cNvPr id="4" name="2c5EPXbGrnx5g6J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82731" y="1659628"/>
            <a:ext cx="2778539" cy="4938115"/>
          </a:xfrm>
        </p:spPr>
      </p:pic>
    </p:spTree>
    <p:extLst>
      <p:ext uri="{BB962C8B-B14F-4D97-AF65-F5344CB8AC3E}">
        <p14:creationId xmlns:p14="http://schemas.microsoft.com/office/powerpoint/2010/main" val="175764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67553" y="1434353"/>
            <a:ext cx="8426823" cy="37651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333" t="41626" r="60145" b="43172"/>
          <a:stretch/>
        </p:blipFill>
        <p:spPr>
          <a:xfrm>
            <a:off x="732496" y="5229612"/>
            <a:ext cx="7705004" cy="153062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18" y="141640"/>
            <a:ext cx="6866965" cy="5150728"/>
          </a:xfrm>
        </p:spPr>
      </p:pic>
    </p:spTree>
    <p:extLst>
      <p:ext uri="{BB962C8B-B14F-4D97-AF65-F5344CB8AC3E}">
        <p14:creationId xmlns:p14="http://schemas.microsoft.com/office/powerpoint/2010/main" val="3587203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8000" dirty="0" smtClean="0"/>
              <a:t>DEEP LEARNING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36812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Supervised learning of unsupervised learning rules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Unsupervised learning rules can be discovered as part of a meta learning procedure, with labeled data evaluating the success of the unsupervised learning rule</a:t>
            </a:r>
          </a:p>
          <a:p>
            <a:r>
              <a:rPr lang="en-US" dirty="0" smtClean="0"/>
              <a:t>Outer loop used to learn a learning rule for the inner loop</a:t>
            </a:r>
          </a:p>
          <a:p>
            <a:pPr lvl="1"/>
            <a:r>
              <a:rPr lang="en-US" dirty="0" smtClean="0"/>
              <a:t>no </a:t>
            </a:r>
            <a:r>
              <a:rPr lang="en-US" dirty="0" err="1" smtClean="0"/>
              <a:t>backprop</a:t>
            </a:r>
            <a:r>
              <a:rPr lang="en-US" dirty="0" smtClean="0"/>
              <a:t> needed</a:t>
            </a:r>
          </a:p>
          <a:p>
            <a:pPr lvl="1"/>
            <a:r>
              <a:rPr lang="en-US" dirty="0" smtClean="0"/>
              <a:t>scales well to more layers/more units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8" y="2318147"/>
            <a:ext cx="3806825" cy="2855118"/>
          </a:xfrm>
        </p:spPr>
      </p:pic>
      <p:sp>
        <p:nvSpPr>
          <p:cNvPr id="6" name="TextBox 5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Cheung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6843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Assessing the scalability of biologically-motivated deep learning algorithms and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4145190" cy="4823460"/>
          </a:xfrm>
        </p:spPr>
        <p:txBody>
          <a:bodyPr/>
          <a:lstStyle/>
          <a:p>
            <a:r>
              <a:rPr lang="en-US" dirty="0" smtClean="0"/>
              <a:t>not clear how the brain might implement backpropagation</a:t>
            </a:r>
          </a:p>
          <a:p>
            <a:r>
              <a:rPr lang="en-US" dirty="0" smtClean="0"/>
              <a:t>biologically motivated model of deep learning:</a:t>
            </a:r>
          </a:p>
          <a:p>
            <a:pPr lvl="1"/>
            <a:r>
              <a:rPr lang="en-US" dirty="0" smtClean="0"/>
              <a:t>target propagation just updates within-layer rates</a:t>
            </a:r>
          </a:p>
          <a:p>
            <a:pPr lvl="1"/>
            <a:r>
              <a:rPr lang="en-US" dirty="0" smtClean="0"/>
              <a:t>difference target-propagation adds </a:t>
            </a:r>
            <a:r>
              <a:rPr lang="en-US" dirty="0" err="1" smtClean="0"/>
              <a:t>autoencoding</a:t>
            </a:r>
            <a:r>
              <a:rPr lang="en-US" dirty="0" smtClean="0"/>
              <a:t> each layer for backwards loss</a:t>
            </a:r>
          </a:p>
          <a:p>
            <a:r>
              <a:rPr lang="en-US" dirty="0" smtClean="0"/>
              <a:t>CIFAR-10: competitive results</a:t>
            </a:r>
          </a:p>
          <a:p>
            <a:r>
              <a:rPr lang="en-US" dirty="0" smtClean="0"/>
              <a:t>ImageNet: </a:t>
            </a:r>
            <a:r>
              <a:rPr lang="en-US" dirty="0" err="1" smtClean="0"/>
              <a:t>backprop</a:t>
            </a:r>
            <a:r>
              <a:rPr lang="en-US" dirty="0" smtClean="0"/>
              <a:t> better</a:t>
            </a:r>
          </a:p>
          <a:p>
            <a:pPr lvl="1"/>
            <a:r>
              <a:rPr lang="en-US" dirty="0" smtClean="0"/>
              <a:t>different architectures needed to scale approach?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2219536"/>
            <a:ext cx="3806825" cy="2855118"/>
          </a:xfrm>
        </p:spPr>
      </p:pic>
      <p:sp>
        <p:nvSpPr>
          <p:cNvPr id="5" name="TextBox 4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Bartunov</a:t>
            </a:r>
            <a:r>
              <a:rPr lang="en-US" sz="1600" dirty="0" smtClean="0"/>
              <a:t> et al. (DeepMind)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37173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Retina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7491" y="1729740"/>
            <a:ext cx="4316299" cy="489416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Deep network trained to reproduce retinal responses to natural scenes also exhibit a whole host of previously published phenomena</a:t>
            </a:r>
          </a:p>
          <a:p>
            <a:pPr lvl="1"/>
            <a:r>
              <a:rPr lang="en-US" dirty="0" smtClean="0"/>
              <a:t>same models trained on white noise don’t have these phenomena</a:t>
            </a:r>
          </a:p>
          <a:p>
            <a:r>
              <a:rPr lang="en-US" dirty="0" smtClean="0"/>
              <a:t>Stimulus:</a:t>
            </a:r>
          </a:p>
          <a:p>
            <a:pPr lvl="1"/>
            <a:r>
              <a:rPr lang="en-US" dirty="0" smtClean="0"/>
              <a:t>sequence of natural images</a:t>
            </a:r>
          </a:p>
          <a:p>
            <a:pPr lvl="1"/>
            <a:r>
              <a:rPr lang="en-US" dirty="0" smtClean="0"/>
              <a:t>randomly selected every half a second</a:t>
            </a:r>
          </a:p>
          <a:p>
            <a:pPr lvl="1"/>
            <a:r>
              <a:rPr lang="en-US" dirty="0" smtClean="0"/>
              <a:t>with additional jitter drawn according to the statistics of </a:t>
            </a:r>
            <a:r>
              <a:rPr lang="en-US" dirty="0" err="1" smtClean="0"/>
              <a:t>fixational</a:t>
            </a:r>
            <a:r>
              <a:rPr lang="en-US" dirty="0" smtClean="0"/>
              <a:t> eye movements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papers.nips.cc/paper/6388-deep-learning-models-of-the-retinal-response-to-natural-scenes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nirumaheswaranathan.com/research/deepretina_cosyne2018.pdf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183" y="1644236"/>
            <a:ext cx="3649317" cy="4979671"/>
          </a:xfrm>
        </p:spPr>
      </p:pic>
      <p:sp>
        <p:nvSpPr>
          <p:cNvPr id="8" name="TextBox 7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Maheswaranathan</a:t>
            </a:r>
            <a:r>
              <a:rPr lang="en-US" sz="1600" dirty="0"/>
              <a:t> </a:t>
            </a:r>
            <a:r>
              <a:rPr lang="en-US" sz="1600" dirty="0" smtClean="0"/>
              <a:t>et al. </a:t>
            </a:r>
            <a:r>
              <a:rPr lang="en-US" sz="1600" dirty="0" smtClean="0"/>
              <a:t>(Stanford)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8813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Consciousness Prior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Consciousness:</a:t>
            </a:r>
          </a:p>
          <a:p>
            <a:pPr lvl="1"/>
            <a:r>
              <a:rPr lang="en-US" dirty="0" smtClean="0"/>
              <a:t>self-consciousness (awareness)</a:t>
            </a:r>
          </a:p>
          <a:p>
            <a:pPr lvl="2"/>
            <a:r>
              <a:rPr lang="en-US" dirty="0" smtClean="0"/>
              <a:t>is about having a model of oneself (but sensation of that model is part of qualia)</a:t>
            </a:r>
          </a:p>
          <a:p>
            <a:pPr lvl="1"/>
            <a:r>
              <a:rPr lang="en-US" dirty="0" smtClean="0"/>
              <a:t>attention</a:t>
            </a:r>
          </a:p>
          <a:p>
            <a:pPr lvl="2"/>
            <a:r>
              <a:rPr lang="en-US" dirty="0" smtClean="0"/>
              <a:t>determines what is being perceived</a:t>
            </a:r>
          </a:p>
          <a:p>
            <a:pPr lvl="1"/>
            <a:r>
              <a:rPr lang="en-US" dirty="0" smtClean="0"/>
              <a:t>subjective perception (qualia)</a:t>
            </a:r>
            <a:endParaRPr lang="en-US" dirty="0"/>
          </a:p>
          <a:p>
            <a:r>
              <a:rPr lang="en-US" dirty="0" smtClean="0"/>
              <a:t>Consciousness prior: low dimensional hidden states used to control other high dimensional states</a:t>
            </a:r>
          </a:p>
          <a:p>
            <a:pPr lvl="1"/>
            <a:r>
              <a:rPr lang="en-US" dirty="0" smtClean="0"/>
              <a:t>“integrated information”? “control of attention”?</a:t>
            </a:r>
          </a:p>
          <a:p>
            <a:pPr lvl="1"/>
            <a:r>
              <a:rPr lang="en-US" dirty="0" smtClean="0"/>
              <a:t>consciousness prior is a misnomer?</a:t>
            </a:r>
            <a:endParaRPr lang="en-US" dirty="0"/>
          </a:p>
          <a:p>
            <a:r>
              <a:rPr lang="en-US" dirty="0" smtClean="0"/>
              <a:t>Essentially no idea what he’s talking about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Bengio</a:t>
            </a:r>
            <a:r>
              <a:rPr lang="en-US" sz="1600" dirty="0" smtClean="0"/>
              <a:t> (Montreal University)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5652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SECRET WINNER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27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Collective sensing and decision-making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4813256" cy="482346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Group decisions in schooling fish</a:t>
            </a:r>
          </a:p>
          <a:p>
            <a:pPr lvl="1"/>
            <a:r>
              <a:rPr lang="en-US" sz="1400" dirty="0" smtClean="0"/>
              <a:t>don’t require signaling, individual recognition or knowledge of the preferences of others</a:t>
            </a:r>
          </a:p>
          <a:p>
            <a:pPr lvl="1"/>
            <a:r>
              <a:rPr lang="en-US" sz="1400" dirty="0" smtClean="0"/>
              <a:t>fish make decisions on neighbors and their distance</a:t>
            </a:r>
          </a:p>
          <a:p>
            <a:pPr lvl="1"/>
            <a:r>
              <a:rPr lang="en-US" sz="1400" dirty="0" smtClean="0"/>
              <a:t>=&gt; global optima can be found using only local decision rules</a:t>
            </a:r>
          </a:p>
          <a:p>
            <a:pPr lvl="1"/>
            <a:r>
              <a:rPr lang="en-US" sz="1400" dirty="0" smtClean="0"/>
              <a:t>=&gt; group has awareness whereas individuals do not</a:t>
            </a:r>
          </a:p>
          <a:p>
            <a:r>
              <a:rPr lang="en-US" sz="1800" dirty="0" smtClean="0"/>
              <a:t>Most influential individuals not necessarily the most “popular” ones, but those who:</a:t>
            </a:r>
          </a:p>
          <a:p>
            <a:pPr lvl="1"/>
            <a:r>
              <a:rPr lang="en-US" sz="1400" dirty="0" smtClean="0"/>
              <a:t>themselves have a low degree of connectivity</a:t>
            </a:r>
          </a:p>
          <a:p>
            <a:pPr lvl="1"/>
            <a:r>
              <a:rPr lang="en-US" sz="1400" dirty="0" smtClean="0"/>
              <a:t>are connected to individuals with high degree of connectivity</a:t>
            </a:r>
          </a:p>
          <a:p>
            <a:r>
              <a:rPr lang="en-US" sz="1800" dirty="0" smtClean="0"/>
              <a:t>Uninformed individuals are not just “noise”</a:t>
            </a:r>
          </a:p>
          <a:p>
            <a:pPr lvl="1"/>
            <a:r>
              <a:rPr lang="en-US" sz="1400" dirty="0" smtClean="0"/>
              <a:t>prevent a strongly opinionated minority within a group from otherwise dominating the decision-making process, and return control to the numerical majority</a:t>
            </a:r>
          </a:p>
          <a:p>
            <a:r>
              <a:rPr lang="en-US" sz="1800" dirty="0">
                <a:hlinkClick r:id="rId2"/>
              </a:rPr>
              <a:t>http://</a:t>
            </a:r>
            <a:r>
              <a:rPr lang="en-US" sz="1800" dirty="0" smtClean="0">
                <a:hlinkClick r:id="rId2"/>
              </a:rPr>
              <a:t>www.pnas.org/content/pnas/112/15/4690.full.pdf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8" name="TextBox 7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Iain </a:t>
            </a:r>
            <a:r>
              <a:rPr lang="en-US" sz="1600" dirty="0" err="1" smtClean="0"/>
              <a:t>Couzin</a:t>
            </a:r>
            <a:r>
              <a:rPr lang="en-US" sz="1600" dirty="0" smtClean="0"/>
              <a:t> (Konstanz University)</a:t>
            </a:r>
            <a:endParaRPr lang="en-US" sz="16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197" y="3120887"/>
            <a:ext cx="3150346" cy="23432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3" t="24070" r="30484" b="32786"/>
          <a:stretch/>
        </p:blipFill>
        <p:spPr>
          <a:xfrm>
            <a:off x="5764696" y="1633504"/>
            <a:ext cx="2807804" cy="14873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988" y="5516176"/>
            <a:ext cx="3276555" cy="103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58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COSYNE 2018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448096"/>
            <a:ext cx="3805238" cy="2595221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38" y="2445965"/>
            <a:ext cx="3806825" cy="2599482"/>
          </a:xfrm>
        </p:spPr>
      </p:pic>
      <p:sp>
        <p:nvSpPr>
          <p:cNvPr id="9" name="TextBox 8"/>
          <p:cNvSpPr txBox="1"/>
          <p:nvPr/>
        </p:nvSpPr>
        <p:spPr>
          <a:xfrm>
            <a:off x="7402308" y="5719482"/>
            <a:ext cx="1170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#cosyne18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51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000" dirty="0"/>
              <a:t>Consensus decision-making and ‘voting’ in 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3925568" cy="4810208"/>
          </a:xfrm>
        </p:spPr>
        <p:txBody>
          <a:bodyPr>
            <a:normAutofit/>
          </a:bodyPr>
          <a:lstStyle/>
          <a:p>
            <a:r>
              <a:rPr lang="en-US" sz="1800" dirty="0" smtClean="0"/>
              <a:t>Do bigger groups make better decisions (“wisdom of the crowds”)?</a:t>
            </a:r>
          </a:p>
          <a:p>
            <a:pPr lvl="1"/>
            <a:r>
              <a:rPr lang="en-US" sz="1600" dirty="0" smtClean="0"/>
              <a:t>in real world, decisions rarely based on single cue</a:t>
            </a:r>
          </a:p>
          <a:p>
            <a:pPr lvl="1"/>
            <a:r>
              <a:rPr lang="en-US" sz="1600" dirty="0" smtClean="0"/>
              <a:t>most cues exhibit spatiotemporal correlation (animals closer together in space are more likely to have a similar viewpoint, etc.)</a:t>
            </a:r>
          </a:p>
          <a:p>
            <a:pPr lvl="1"/>
            <a:r>
              <a:rPr lang="en-US" sz="1600" dirty="0" smtClean="0"/>
              <a:t>=&gt; A finite, often small, group size tends to maximize decision-making accuracy</a:t>
            </a:r>
          </a:p>
          <a:p>
            <a:r>
              <a:rPr lang="en-US" sz="1800" dirty="0" smtClean="0"/>
              <a:t>What about the geometry of decision-making?</a:t>
            </a:r>
          </a:p>
          <a:p>
            <a:pPr lvl="1"/>
            <a:r>
              <a:rPr lang="en-US" sz="1600" dirty="0" smtClean="0"/>
              <a:t>if directional difference of available options small: average</a:t>
            </a:r>
          </a:p>
          <a:p>
            <a:pPr lvl="1"/>
            <a:r>
              <a:rPr lang="en-US" sz="1600" dirty="0" smtClean="0"/>
              <a:t>if directional difference large: majority-preferred preference (locally)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3060" y="1729740"/>
            <a:ext cx="4384662" cy="3375691"/>
          </a:xfrm>
        </p:spPr>
      </p:pic>
      <p:sp>
        <p:nvSpPr>
          <p:cNvPr id="6" name="TextBox 5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Iain </a:t>
            </a:r>
            <a:r>
              <a:rPr lang="en-US" sz="1600" dirty="0" err="1" smtClean="0"/>
              <a:t>Couzin</a:t>
            </a:r>
            <a:r>
              <a:rPr lang="en-US" sz="1600" dirty="0" smtClean="0"/>
              <a:t> (Konstanz University)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619" y="5326411"/>
            <a:ext cx="985216" cy="12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9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COSYNE 2018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507491" y="2425148"/>
            <a:ext cx="4296421" cy="3335572"/>
          </a:xfrm>
        </p:spPr>
        <p:txBody>
          <a:bodyPr/>
          <a:lstStyle/>
          <a:p>
            <a:r>
              <a:rPr lang="en-US" dirty="0" smtClean="0"/>
              <a:t>Main meeting (Denver, CO)</a:t>
            </a:r>
          </a:p>
          <a:p>
            <a:pPr lvl="1"/>
            <a:r>
              <a:rPr lang="en-US" dirty="0" smtClean="0"/>
              <a:t>Tutorials</a:t>
            </a:r>
          </a:p>
          <a:p>
            <a:pPr lvl="1"/>
            <a:r>
              <a:rPr lang="en-US" dirty="0" smtClean="0"/>
              <a:t>Single-track talks</a:t>
            </a:r>
          </a:p>
          <a:p>
            <a:pPr lvl="1"/>
            <a:r>
              <a:rPr lang="en-US" dirty="0" smtClean="0"/>
              <a:t>Poster sessions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Workshops (Breckenridge, CO)</a:t>
            </a:r>
          </a:p>
          <a:p>
            <a:pPr lvl="1"/>
            <a:r>
              <a:rPr lang="en-US" dirty="0" smtClean="0"/>
              <a:t>Neuroengineering workshop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562" y="1677367"/>
            <a:ext cx="3425938" cy="5025827"/>
          </a:xfrm>
        </p:spPr>
      </p:pic>
    </p:spTree>
    <p:extLst>
      <p:ext uri="{BB962C8B-B14F-4D97-AF65-F5344CB8AC3E}">
        <p14:creationId xmlns:p14="http://schemas.microsoft.com/office/powerpoint/2010/main" val="413211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MANIFOLDS EVERYWHERE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8333" t="41111" r="60725" b="43946"/>
          <a:stretch/>
        </p:blipFill>
        <p:spPr>
          <a:xfrm>
            <a:off x="660086" y="3421003"/>
            <a:ext cx="7745245" cy="15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61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Manifoldsplaining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1" y="1729740"/>
            <a:ext cx="4127261" cy="4742778"/>
          </a:xfrm>
        </p:spPr>
        <p:txBody>
          <a:bodyPr/>
          <a:lstStyle/>
          <a:p>
            <a:r>
              <a:rPr lang="en-US" dirty="0" smtClean="0"/>
              <a:t>Manifolds: topological space that locally resembles Euclidean space near each point</a:t>
            </a:r>
          </a:p>
          <a:p>
            <a:r>
              <a:rPr lang="en-US" dirty="0" smtClean="0"/>
              <a:t>Pillow:</a:t>
            </a:r>
          </a:p>
          <a:p>
            <a:pPr lvl="1"/>
            <a:r>
              <a:rPr lang="en-US" dirty="0" smtClean="0"/>
              <a:t>Manifolds are not scary</a:t>
            </a:r>
          </a:p>
          <a:p>
            <a:pPr lvl="1"/>
            <a:r>
              <a:rPr lang="en-US" dirty="0" smtClean="0"/>
              <a:t>Latent variable models have been verified in areas where we know what’s encoded </a:t>
            </a:r>
          </a:p>
          <a:p>
            <a:pPr lvl="1"/>
            <a:r>
              <a:rPr lang="en-US" dirty="0" smtClean="0"/>
              <a:t>now to search for the latent variables in unknown areas</a:t>
            </a:r>
          </a:p>
          <a:p>
            <a:r>
              <a:rPr lang="en-US" dirty="0" err="1" smtClean="0"/>
              <a:t>Kording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ability to capture properties of the data doesn’t indicate (correct) causality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7" b="13638"/>
          <a:stretch/>
        </p:blipFill>
        <p:spPr>
          <a:xfrm>
            <a:off x="4765675" y="1963270"/>
            <a:ext cx="3806825" cy="2124636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4307365"/>
            <a:ext cx="3806825" cy="18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6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Manifolds in 10,000 visual cortex neurons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07206" y="1674766"/>
            <a:ext cx="8065294" cy="4860503"/>
          </a:xfrm>
        </p:spPr>
        <p:txBody>
          <a:bodyPr>
            <a:noAutofit/>
          </a:bodyPr>
          <a:lstStyle/>
          <a:p>
            <a:r>
              <a:rPr lang="en-US" sz="2000" dirty="0" smtClean="0"/>
              <a:t>Neural </a:t>
            </a:r>
            <a:r>
              <a:rPr lang="en-US" sz="2000" dirty="0" smtClean="0"/>
              <a:t>activity is as high-D as it can be while remaining on a smooth </a:t>
            </a:r>
            <a:r>
              <a:rPr lang="en-US" sz="2000" dirty="0" smtClean="0"/>
              <a:t>manifold (in mice)</a:t>
            </a:r>
            <a:endParaRPr lang="en-US" sz="2000" dirty="0" smtClean="0"/>
          </a:p>
          <a:p>
            <a:pPr lvl="1"/>
            <a:r>
              <a:rPr lang="en-US" sz="2000" dirty="0" smtClean="0"/>
              <a:t>possibly reflecting a fundamental optimal trade-off between discriminability (orthogonality) and generalization (smoothness) of representations</a:t>
            </a:r>
          </a:p>
          <a:p>
            <a:pPr lvl="1"/>
            <a:endParaRPr lang="en-US" sz="2000" dirty="0"/>
          </a:p>
          <a:p>
            <a:pPr lvl="1"/>
            <a:endParaRPr lang="en-US" sz="2000" dirty="0" smtClean="0"/>
          </a:p>
          <a:p>
            <a:pPr lvl="1"/>
            <a:endParaRPr lang="en-US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 smtClean="0">
                <a:hlinkClick r:id="rId2"/>
              </a:rPr>
              <a:t>https</a:t>
            </a:r>
            <a:r>
              <a:rPr lang="en-US" sz="2000" dirty="0">
                <a:hlinkClick r:id="rId2"/>
              </a:rPr>
              <a:t>://</a:t>
            </a:r>
            <a:r>
              <a:rPr lang="en-US" sz="2000" dirty="0" smtClean="0">
                <a:hlinkClick r:id="rId2"/>
              </a:rPr>
              <a:t>arxiv.org/pdf/1710.06487.pdf</a:t>
            </a:r>
            <a:endParaRPr lang="en-US" sz="20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19" y="3066334"/>
            <a:ext cx="5517475" cy="32645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Stringer (HHMI </a:t>
            </a:r>
            <a:r>
              <a:rPr lang="en-US" sz="1600" dirty="0" err="1" smtClean="0"/>
              <a:t>Janelia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0578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Manifolds in BCI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7492" y="1729740"/>
            <a:ext cx="4250246" cy="476967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BCI can be used to apply and study perturbations to networks to improve our basic science understanding of sensory-motor encoding</a:t>
            </a:r>
          </a:p>
          <a:p>
            <a:r>
              <a:rPr lang="en-US" dirty="0" smtClean="0"/>
              <a:t>intrinsic low-dimensional manifold due to neuronal correlations</a:t>
            </a:r>
          </a:p>
          <a:p>
            <a:pPr lvl="1"/>
            <a:r>
              <a:rPr lang="en-US" dirty="0" smtClean="0"/>
              <a:t>it’s easier for subjects to learn to control BCI when control system changes within manifold</a:t>
            </a:r>
          </a:p>
          <a:p>
            <a:r>
              <a:rPr lang="en-US" dirty="0" smtClean="0"/>
              <a:t>Emily </a:t>
            </a:r>
            <a:r>
              <a:rPr lang="en-US" dirty="0" err="1" smtClean="0"/>
              <a:t>Oby</a:t>
            </a:r>
            <a:r>
              <a:rPr lang="en-US" dirty="0" smtClean="0"/>
              <a:t>: Given enough time, monkeys can learn outside-manifold perturbations</a:t>
            </a:r>
          </a:p>
          <a:p>
            <a:pPr lvl="1"/>
            <a:r>
              <a:rPr lang="en-US" dirty="0" smtClean="0"/>
              <a:t>they do so by generating neural activity patterns outside the manifold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75" y="1847314"/>
            <a:ext cx="3806825" cy="2882381"/>
          </a:xfrm>
        </p:spPr>
      </p:pic>
      <p:sp>
        <p:nvSpPr>
          <p:cNvPr id="5" name="TextBox 4"/>
          <p:cNvSpPr txBox="1"/>
          <p:nvPr/>
        </p:nvSpPr>
        <p:spPr>
          <a:xfrm>
            <a:off x="492918" y="160979"/>
            <a:ext cx="8391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Yu (Carnegie Mellon)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81716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8000" dirty="0" smtClean="0"/>
              <a:t>CODE &amp; DATA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6135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3|14.4"/>
</p:tagLst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820</TotalTime>
  <Words>1210</Words>
  <Application>Microsoft Office PowerPoint</Application>
  <PresentationFormat>On-screen Show (4:3)</PresentationFormat>
  <Paragraphs>183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 Light</vt:lpstr>
      <vt:lpstr>Courier New</vt:lpstr>
      <vt:lpstr>Wingdings</vt:lpstr>
      <vt:lpstr>Metropolitan</vt:lpstr>
      <vt:lpstr>COSYNE 2018</vt:lpstr>
      <vt:lpstr>The COSYNE continent</vt:lpstr>
      <vt:lpstr>COSYNE 2018</vt:lpstr>
      <vt:lpstr>COSYNE 2018</vt:lpstr>
      <vt:lpstr>MANIFOLDS EVERYWHERE</vt:lpstr>
      <vt:lpstr>Manifoldsplaining</vt:lpstr>
      <vt:lpstr>Manifolds in 10,000 visual cortex neurons</vt:lpstr>
      <vt:lpstr>Manifolds in BCI</vt:lpstr>
      <vt:lpstr>CODE &amp; DATA</vt:lpstr>
      <vt:lpstr>Brain Modeling Toolkit (BMTK)</vt:lpstr>
      <vt:lpstr>Intracranial EEG atlas</vt:lpstr>
      <vt:lpstr>Drift correction for electrophysiology and two-photon calcium imaging</vt:lpstr>
      <vt:lpstr>Annotated joints in long-term ECoG</vt:lpstr>
      <vt:lpstr>pulse2percept</vt:lpstr>
      <vt:lpstr>seqNMF</vt:lpstr>
      <vt:lpstr>Experimental-theoretical matchmaking (aka speed dating)</vt:lpstr>
      <vt:lpstr>LARGE-SCALE DATA ANALYSIS</vt:lpstr>
      <vt:lpstr>Inhibitory control of correlated intrinsic variability in cortical networks</vt:lpstr>
      <vt:lpstr>Organization of neural population code in mouse visual system</vt:lpstr>
      <vt:lpstr>PowerPoint Presentation</vt:lpstr>
      <vt:lpstr>People got stuck in Denver </vt:lpstr>
      <vt:lpstr>PowerPoint Presentation</vt:lpstr>
      <vt:lpstr>DEEP LEARNING</vt:lpstr>
      <vt:lpstr>Supervised learning of unsupervised learning rules</vt:lpstr>
      <vt:lpstr>Assessing the scalability of biologically-motivated deep learning algorithms and architectures</vt:lpstr>
      <vt:lpstr>Deep Retina</vt:lpstr>
      <vt:lpstr>The Consciousness Prior</vt:lpstr>
      <vt:lpstr>SECRET WINNER</vt:lpstr>
      <vt:lpstr>Collective sensing and decision-making</vt:lpstr>
      <vt:lpstr>Consensus decision-making and ‘voting’ in groups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COSYNE recap</dc:title>
  <dc:creator>Michael Beyeler</dc:creator>
  <cp:lastModifiedBy>Michael Beyeler</cp:lastModifiedBy>
  <cp:revision>27</cp:revision>
  <dcterms:created xsi:type="dcterms:W3CDTF">2018-03-03T01:47:46Z</dcterms:created>
  <dcterms:modified xsi:type="dcterms:W3CDTF">2018-03-12T17:55:10Z</dcterms:modified>
</cp:coreProperties>
</file>